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8" r:id="rId9"/>
    <p:sldId id="262" r:id="rId10"/>
    <p:sldId id="263" r:id="rId11"/>
    <p:sldId id="265" r:id="rId12"/>
    <p:sldId id="264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3ECE"/>
    <a:srgbClr val="CC99FF"/>
    <a:srgbClr val="FFFF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626CB-A0E4-4775-A6D5-A022BE0D3503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90A58-19CC-4C11-A326-9F8382B21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90A58-19CC-4C11-A326-9F8382B212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4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5466-CA92-4167-8CCD-134B7E188638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624-2B23-421A-9A33-41B6695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7777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5466-CA92-4167-8CCD-134B7E188638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624-2B23-421A-9A33-41B6695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3328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5466-CA92-4167-8CCD-134B7E188638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624-2B23-421A-9A33-41B6695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047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5466-CA92-4167-8CCD-134B7E188638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624-2B23-421A-9A33-41B6695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740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5466-CA92-4167-8CCD-134B7E188638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624-2B23-421A-9A33-41B6695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0283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5466-CA92-4167-8CCD-134B7E188638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624-2B23-421A-9A33-41B6695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5653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5466-CA92-4167-8CCD-134B7E188638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624-2B23-421A-9A33-41B6695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1527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5466-CA92-4167-8CCD-134B7E188638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624-2B23-421A-9A33-41B6695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3920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5466-CA92-4167-8CCD-134B7E188638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624-2B23-421A-9A33-41B6695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6544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5466-CA92-4167-8CCD-134B7E188638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624-2B23-421A-9A33-41B6695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0315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5466-CA92-4167-8CCD-134B7E188638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A624-2B23-421A-9A33-41B6695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105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F5466-CA92-4167-8CCD-134B7E188638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DA624-2B23-421A-9A33-41B6695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7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w8v2vRlLL58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18316" r="32500" b="5347"/>
          <a:stretch/>
        </p:blipFill>
        <p:spPr bwMode="auto">
          <a:xfrm>
            <a:off x="2133600" y="304800"/>
            <a:ext cx="4876800" cy="620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05400" y="304800"/>
            <a:ext cx="1828800" cy="685800"/>
          </a:xfrm>
          <a:prstGeom prst="rect">
            <a:avLst/>
          </a:prstGeom>
          <a:solidFill>
            <a:srgbClr val="9900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67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1.squidoocdn.com/resize/squidoo_images/-1/draft_lens2139352module11517636photo_1221419728335px-AkkadianH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77" y="609600"/>
            <a:ext cx="30861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009900" y="457200"/>
            <a:ext cx="5638800" cy="2305050"/>
          </a:xfrm>
        </p:spPr>
        <p:txBody>
          <a:bodyPr>
            <a:normAutofit fontScale="62500" lnSpcReduction="20000"/>
          </a:bodyPr>
          <a:lstStyle/>
          <a:p>
            <a:r>
              <a:rPr lang="en-US" sz="6600" dirty="0" smtClean="0">
                <a:latin typeface="Alibi" pitchFamily="2" charset="0"/>
              </a:rPr>
              <a:t>The Land</a:t>
            </a:r>
          </a:p>
          <a:p>
            <a:r>
              <a:rPr lang="en-US" sz="6600" dirty="0" smtClean="0"/>
              <a:t>Between the </a:t>
            </a:r>
            <a:r>
              <a:rPr lang="en-US" sz="6600" dirty="0"/>
              <a:t>T</a:t>
            </a:r>
            <a:r>
              <a:rPr lang="en-US" sz="6600" dirty="0" smtClean="0"/>
              <a:t>igris and the Euphrates, in what is now southern Iraq,</a:t>
            </a:r>
            <a:endParaRPr lang="en-US" sz="6600" dirty="0"/>
          </a:p>
        </p:txBody>
      </p:sp>
      <p:sp>
        <p:nvSpPr>
          <p:cNvPr id="8" name="TextBox 7"/>
          <p:cNvSpPr txBox="1"/>
          <p:nvPr/>
        </p:nvSpPr>
        <p:spPr>
          <a:xfrm>
            <a:off x="2793460" y="2819400"/>
            <a:ext cx="6019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became known as…</a:t>
            </a:r>
          </a:p>
          <a:p>
            <a:pPr algn="ctr"/>
            <a:r>
              <a:rPr lang="en-US" sz="7200" dirty="0" smtClean="0">
                <a:solidFill>
                  <a:srgbClr val="FF0000"/>
                </a:solidFill>
                <a:latin typeface="Alibi" pitchFamily="2" charset="0"/>
              </a:rPr>
              <a:t>Mesopotamia</a:t>
            </a:r>
          </a:p>
          <a:p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793460" y="5105400"/>
            <a:ext cx="589334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b="1" dirty="0" smtClean="0"/>
              <a:t>First Civilization </a:t>
            </a:r>
            <a:r>
              <a:rPr lang="en-US" sz="2400" dirty="0" smtClean="0"/>
              <a:t>to Develop There was…</a:t>
            </a:r>
          </a:p>
          <a:p>
            <a:pPr algn="ctr"/>
            <a:r>
              <a:rPr lang="en-US" sz="8000" dirty="0" err="1" smtClean="0">
                <a:solidFill>
                  <a:schemeClr val="accent1">
                    <a:lumMod val="75000"/>
                  </a:schemeClr>
                </a:solidFill>
                <a:latin typeface="Alibi" pitchFamily="2" charset="0"/>
              </a:rPr>
              <a:t>Sumeria</a:t>
            </a:r>
            <a:endParaRPr lang="en-US" sz="8000" dirty="0" smtClean="0">
              <a:solidFill>
                <a:schemeClr val="accent1">
                  <a:lumMod val="75000"/>
                </a:schemeClr>
              </a:solidFill>
              <a:latin typeface="Alibi" pitchFamily="2" charset="0"/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86200" y="5562600"/>
            <a:ext cx="3657600" cy="9906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66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53" t="31941" r="17088" b="13699"/>
          <a:stretch/>
        </p:blipFill>
        <p:spPr bwMode="auto">
          <a:xfrm>
            <a:off x="685800" y="685800"/>
            <a:ext cx="773748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200" y="685800"/>
            <a:ext cx="2514600" cy="6096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73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37" t="30915" r="19725" b="27766"/>
          <a:stretch/>
        </p:blipFill>
        <p:spPr bwMode="auto">
          <a:xfrm>
            <a:off x="-1" y="952500"/>
            <a:ext cx="9079961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3581400"/>
            <a:ext cx="453998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39980" y="1066800"/>
            <a:ext cx="4451620" cy="60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48200" y="1676400"/>
            <a:ext cx="4343400" cy="441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7049" y="2819400"/>
            <a:ext cx="1065751" cy="318448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75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1" t="36483" r="19231" b="13261"/>
          <a:stretch/>
        </p:blipFill>
        <p:spPr bwMode="auto">
          <a:xfrm>
            <a:off x="47361" y="533400"/>
            <a:ext cx="9096639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323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77200" cy="990600"/>
          </a:xfrm>
        </p:spPr>
        <p:txBody>
          <a:bodyPr/>
          <a:lstStyle/>
          <a:p>
            <a:r>
              <a:rPr lang="en-US" dirty="0" smtClean="0"/>
              <a:t>Life in Sumer—”</a:t>
            </a:r>
            <a:r>
              <a:rPr lang="en-US" dirty="0" smtClean="0">
                <a:solidFill>
                  <a:srgbClr val="0070C0"/>
                </a:solidFill>
              </a:rPr>
              <a:t>Artisans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11270" name="Picture 6" descr="http://mitchellteachers.net/WorldHistory/AncientEgyptNearEastUnit/Images/EgyptDailyLife/AncientEgyptDailyLifeCraftsPic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70851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6518" y="944567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Artisans—make things, out of metal, stone and brick, cloth, leather, jewels, etc.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5105400" y="380999"/>
            <a:ext cx="2209800" cy="563567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99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 and Woman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97" t="66900" r="41484" b="22051"/>
          <a:stretch/>
        </p:blipFill>
        <p:spPr bwMode="auto">
          <a:xfrm>
            <a:off x="977630" y="1576379"/>
            <a:ext cx="6950084" cy="213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http://etc.usf.edu/clipart/56100/56134/56134_roman_l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3712722"/>
            <a:ext cx="2670623" cy="313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0" y="1912960"/>
            <a:ext cx="3657600" cy="449239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62400" y="2362199"/>
            <a:ext cx="990600" cy="441575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15000" y="2832207"/>
            <a:ext cx="1981200" cy="318448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19200" y="3276600"/>
            <a:ext cx="4267199" cy="273942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78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mesopotamia.mrdonn.org/meso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34586"/>
            <a:ext cx="3505200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The Sumerians Gave Us Writing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600200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One of the greatest gifts the Sumerians </a:t>
            </a:r>
          </a:p>
          <a:p>
            <a:pPr algn="ctr"/>
            <a:r>
              <a:rPr lang="en-US" sz="3600" dirty="0" smtClean="0"/>
              <a:t>left us was writing.</a:t>
            </a:r>
          </a:p>
          <a:p>
            <a:pPr algn="ctr"/>
            <a:r>
              <a:rPr lang="en-US" sz="3600" dirty="0" smtClean="0"/>
              <a:t>The Sumerians form of writing </a:t>
            </a:r>
          </a:p>
          <a:p>
            <a:pPr algn="ctr"/>
            <a:r>
              <a:rPr lang="en-US" sz="3600" dirty="0" smtClean="0"/>
              <a:t>was called </a:t>
            </a:r>
            <a:r>
              <a:rPr lang="en-US" sz="3600" b="1" i="1" dirty="0" smtClean="0"/>
              <a:t>Cuneiform</a:t>
            </a:r>
            <a:endParaRPr lang="en-US" sz="3600" b="1" i="1" dirty="0"/>
          </a:p>
        </p:txBody>
      </p:sp>
      <p:sp>
        <p:nvSpPr>
          <p:cNvPr id="5" name="Rectangle 4"/>
          <p:cNvSpPr/>
          <p:nvPr/>
        </p:nvSpPr>
        <p:spPr>
          <a:xfrm>
            <a:off x="4495800" y="3375362"/>
            <a:ext cx="2057400" cy="533162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33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pittkyle123.files.wordpress.com/2011/02/akkadian-cuneifor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724400" cy="353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juliahwest.com/Traveller/SG-13/images/cuneifor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634817"/>
            <a:ext cx="5791200" cy="307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81600" y="3634817"/>
            <a:ext cx="1676400" cy="251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1844159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19050"/>
          </a:bodyPr>
          <a:lstStyle/>
          <a:p>
            <a:pPr algn="ctr"/>
            <a:r>
              <a:rPr lang="en-US" sz="4800" dirty="0" smtClean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a:rPr>
              <a:t>Cuneiform</a:t>
            </a:r>
            <a:endParaRPr lang="en-US" sz="4800" dirty="0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06884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19000">
                <a:srgbClr val="000082"/>
              </a:gs>
              <a:gs pos="40000">
                <a:srgbClr val="66008F"/>
              </a:gs>
              <a:gs pos="54000">
                <a:srgbClr val="BA0066"/>
              </a:gs>
              <a:gs pos="79000">
                <a:srgbClr val="FF0000"/>
              </a:gs>
              <a:gs pos="89000">
                <a:srgbClr val="FF8200"/>
              </a:gs>
            </a:gsLst>
            <a:lin ang="2700000" scaled="1"/>
            <a:tileRect/>
          </a:gra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Science and Mathematics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Sumerians gave us developments in </a:t>
            </a:r>
            <a:r>
              <a:rPr lang="en-US" u="sng" dirty="0" smtClean="0"/>
              <a:t>Science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The wheel</a:t>
            </a:r>
          </a:p>
          <a:p>
            <a:pPr lvl="1"/>
            <a:r>
              <a:rPr lang="en-US" dirty="0" smtClean="0"/>
              <a:t>The plow</a:t>
            </a:r>
          </a:p>
          <a:p>
            <a:pPr lvl="1"/>
            <a:r>
              <a:rPr lang="en-US" dirty="0" smtClean="0"/>
              <a:t>The sailboat</a:t>
            </a:r>
          </a:p>
          <a:p>
            <a:r>
              <a:rPr lang="en-US" dirty="0" smtClean="0"/>
              <a:t>Sumerians gave us advances in </a:t>
            </a:r>
            <a:r>
              <a:rPr lang="en-US" u="sng" dirty="0" smtClean="0"/>
              <a:t>Math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Geometry</a:t>
            </a:r>
          </a:p>
          <a:p>
            <a:pPr lvl="1"/>
            <a:r>
              <a:rPr lang="en-US" dirty="0" smtClean="0"/>
              <a:t>Astronomy</a:t>
            </a:r>
          </a:p>
          <a:p>
            <a:pPr lvl="1"/>
            <a:r>
              <a:rPr lang="en-US" dirty="0" smtClean="0"/>
              <a:t>12 month calendar</a:t>
            </a:r>
          </a:p>
          <a:p>
            <a:pPr lvl="1"/>
            <a:r>
              <a:rPr lang="en-US" dirty="0" smtClean="0"/>
              <a:t>“Base 60” math—for seconds and circles</a:t>
            </a:r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81752" y="2126776"/>
            <a:ext cx="1766248" cy="1302224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58000" y="1600200"/>
            <a:ext cx="1295400" cy="4572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43600" y="3581400"/>
            <a:ext cx="1066800" cy="5334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81752" y="4129584"/>
            <a:ext cx="2756848" cy="1280615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95968" y="5562600"/>
            <a:ext cx="5790632" cy="318448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78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ECE">
            <a:alpha val="4666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5" t="24617" r="25577" b="7984"/>
          <a:stretch/>
        </p:blipFill>
        <p:spPr bwMode="auto">
          <a:xfrm>
            <a:off x="1828800" y="0"/>
            <a:ext cx="5410200" cy="685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0" y="914400"/>
            <a:ext cx="1905000" cy="4572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92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73" t="29744" r="40082" b="58688"/>
          <a:stretch/>
        </p:blipFill>
        <p:spPr bwMode="auto">
          <a:xfrm>
            <a:off x="4208670" y="336839"/>
            <a:ext cx="4576951" cy="239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6" t="54945" r="26676" b="11942"/>
          <a:stretch/>
        </p:blipFill>
        <p:spPr bwMode="auto">
          <a:xfrm>
            <a:off x="1752600" y="2784672"/>
            <a:ext cx="5562600" cy="390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go.hrw.com/atlas/norm_map/worl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82191"/>
            <a:ext cx="3903871" cy="250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93540" y="473676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Page 16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19600" y="1981200"/>
            <a:ext cx="1143000" cy="2286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27189" y="1981200"/>
            <a:ext cx="401145" cy="2286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62600" y="1419130"/>
            <a:ext cx="2540540" cy="2286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885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31" t="26373" r="18819" b="27033"/>
          <a:stretch/>
        </p:blipFill>
        <p:spPr bwMode="auto">
          <a:xfrm>
            <a:off x="-3591" y="610737"/>
            <a:ext cx="9147591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4267200"/>
            <a:ext cx="2133600" cy="318448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66800" y="5257800"/>
            <a:ext cx="3429000" cy="318448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5576248"/>
            <a:ext cx="990600" cy="318448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21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Video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62200" y="3086751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2"/>
              </a:rPr>
              <a:t>Ancient Sumer and Mesopotamia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(Click to Watch)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7541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42" t="35019" r="18736" b="11209"/>
          <a:stretch/>
        </p:blipFill>
        <p:spPr bwMode="auto">
          <a:xfrm>
            <a:off x="0" y="87549"/>
            <a:ext cx="8995754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859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Farming Villages…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into “Civilizations” which have: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ities</a:t>
            </a:r>
          </a:p>
          <a:p>
            <a:pPr lvl="1"/>
            <a:r>
              <a:rPr lang="en-US" dirty="0" smtClean="0"/>
              <a:t>Governments</a:t>
            </a:r>
          </a:p>
          <a:p>
            <a:pPr lvl="1"/>
            <a:r>
              <a:rPr lang="en-US" dirty="0" smtClean="0"/>
              <a:t>Art</a:t>
            </a:r>
          </a:p>
          <a:p>
            <a:pPr lvl="1"/>
            <a:r>
              <a:rPr lang="en-US" dirty="0" smtClean="0"/>
              <a:t>Religion</a:t>
            </a:r>
          </a:p>
          <a:p>
            <a:pPr lvl="1"/>
            <a:r>
              <a:rPr lang="en-US" dirty="0" smtClean="0"/>
              <a:t>Class divisions</a:t>
            </a:r>
          </a:p>
          <a:p>
            <a:pPr lvl="1"/>
            <a:r>
              <a:rPr lang="en-US" dirty="0" smtClean="0"/>
              <a:t>Writing system</a:t>
            </a:r>
          </a:p>
          <a:p>
            <a:pPr lvl="1"/>
            <a:endParaRPr lang="en-US" dirty="0"/>
          </a:p>
        </p:txBody>
      </p:sp>
      <p:pic>
        <p:nvPicPr>
          <p:cNvPr id="3076" name="Picture 4" descr="http://www.mrdonn.org/banner_ancient_civilizations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90246"/>
            <a:ext cx="5410200" cy="28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2235958"/>
            <a:ext cx="2590800" cy="3098042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3116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" presetID="42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7" presetID="42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29" presetID="42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41" presetID="2" presetClass="entr" presetSubtype="2" fill="hold" nodeType="after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43" dur="2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44" dur="2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" presetID="42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7" presetID="42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29" presetID="42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4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2.bp.blogspot.com/_OffeT4MzsPg/TKjn-5OHuEI/AAAAAAAAAAM/TVb49sJpOj0/s1600/Screen+shot+2010-10-03+at+12.47.56+PM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75034"/>
            <a:ext cx="7086600" cy="576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330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Where Did Civilization Develop?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295400"/>
            <a:ext cx="7162800" cy="4525963"/>
          </a:xfrm>
          <a:ln>
            <a:noFill/>
          </a:ln>
        </p:spPr>
        <p:txBody>
          <a:bodyPr/>
          <a:lstStyle/>
          <a:p>
            <a:r>
              <a:rPr lang="en-US" dirty="0" smtClean="0"/>
              <a:t>Near water—especially </a:t>
            </a:r>
            <a:r>
              <a:rPr lang="en-US" sz="4000" dirty="0" smtClean="0">
                <a:solidFill>
                  <a:srgbClr val="0070C0"/>
                </a:solidFill>
              </a:rPr>
              <a:t>along rivers</a:t>
            </a:r>
            <a:r>
              <a:rPr lang="en-US" sz="4000" dirty="0" smtClean="0"/>
              <a:t>.</a:t>
            </a:r>
          </a:p>
          <a:p>
            <a:r>
              <a:rPr lang="en-US" dirty="0" smtClean="0"/>
              <a:t>Rivers provided water for </a:t>
            </a:r>
            <a:r>
              <a:rPr lang="en-US" dirty="0" smtClean="0">
                <a:solidFill>
                  <a:srgbClr val="7030A0"/>
                </a:solidFill>
              </a:rPr>
              <a:t>farming</a:t>
            </a:r>
          </a:p>
          <a:p>
            <a:pPr lvl="1"/>
            <a:r>
              <a:rPr lang="en-US" dirty="0" smtClean="0"/>
              <a:t>To grow food for a lot of people</a:t>
            </a:r>
          </a:p>
          <a:p>
            <a:r>
              <a:rPr lang="en-US" dirty="0" smtClean="0"/>
              <a:t>Rivers allowed for </a:t>
            </a:r>
            <a:r>
              <a:rPr lang="en-US" dirty="0" smtClean="0">
                <a:solidFill>
                  <a:srgbClr val="7030A0"/>
                </a:solidFill>
              </a:rPr>
              <a:t>transportation</a:t>
            </a:r>
          </a:p>
          <a:p>
            <a:r>
              <a:rPr lang="en-US" dirty="0" smtClean="0"/>
              <a:t>Rivers allowed for </a:t>
            </a:r>
            <a:r>
              <a:rPr lang="en-US" dirty="0" smtClean="0">
                <a:solidFill>
                  <a:srgbClr val="7030A0"/>
                </a:solidFill>
              </a:rPr>
              <a:t>trade</a:t>
            </a:r>
          </a:p>
          <a:p>
            <a:r>
              <a:rPr lang="en-US" dirty="0" smtClean="0"/>
              <a:t>Rivers provided food—</a:t>
            </a:r>
            <a:r>
              <a:rPr lang="en-US" dirty="0" smtClean="0">
                <a:solidFill>
                  <a:srgbClr val="7030A0"/>
                </a:solidFill>
              </a:rPr>
              <a:t>fishing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098" name="Picture 2" descr="http://www.kunaschools.org/staff/KunaMiddleSchool/Obert_Amber/images/RiverValleyCiviliza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181600"/>
            <a:ext cx="3124200" cy="157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91200" y="2125070"/>
            <a:ext cx="1371600" cy="46573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16354" y="3200400"/>
            <a:ext cx="2394045" cy="3810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16354" y="3810000"/>
            <a:ext cx="946246" cy="3810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29451" y="4343400"/>
            <a:ext cx="1143000" cy="4572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201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Civilizations Grew…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>
            <a:normAutofit/>
          </a:bodyPr>
          <a:lstStyle/>
          <a:p>
            <a:pPr lvl="1"/>
            <a:r>
              <a:rPr lang="en-US" b="1" i="1" dirty="0" smtClean="0"/>
              <a:t>Less time was needed </a:t>
            </a:r>
            <a:r>
              <a:rPr lang="en-US" dirty="0" smtClean="0"/>
              <a:t>for trying to get food. So, more time was available for putting up buildings, and</a:t>
            </a:r>
          </a:p>
          <a:p>
            <a:pPr lvl="2"/>
            <a:r>
              <a:rPr lang="en-US" dirty="0" smtClean="0"/>
              <a:t>Developing works of art and architecture</a:t>
            </a:r>
          </a:p>
          <a:p>
            <a:pPr lvl="2"/>
            <a:r>
              <a:rPr lang="en-US" dirty="0" smtClean="0"/>
              <a:t>Developing language and writing</a:t>
            </a:r>
          </a:p>
          <a:p>
            <a:pPr lvl="2"/>
            <a:r>
              <a:rPr lang="en-US" dirty="0" smtClean="0"/>
              <a:t>Thinking about their faith (religion)</a:t>
            </a:r>
          </a:p>
          <a:p>
            <a:pPr marL="914400" lvl="2" indent="0">
              <a:buNone/>
            </a:pPr>
            <a:endParaRPr lang="en-US" dirty="0" smtClean="0"/>
          </a:p>
          <a:p>
            <a:pPr marL="342900" lvl="2" indent="-342900"/>
            <a:r>
              <a:rPr lang="en-US" sz="3200" dirty="0" smtClean="0"/>
              <a:t>Some form of government was needed to organize all of this work.</a:t>
            </a: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219200" y="1752600"/>
            <a:ext cx="1447800" cy="2286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58000" y="1738952"/>
            <a:ext cx="724469" cy="318448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24200" y="4912624"/>
            <a:ext cx="2133600" cy="345175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12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89" t="39121" r="41484" b="49451"/>
          <a:stretch/>
        </p:blipFill>
        <p:spPr bwMode="auto">
          <a:xfrm>
            <a:off x="914400" y="914400"/>
            <a:ext cx="759656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286000" y="1828800"/>
            <a:ext cx="441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http://3.bp.blogspot.com/-6RnLxtqRo4k/TaMa_X6s1ZI/AAAAAAAAADk/rboGdf4nMxg/s1600/Customs+and+rol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57600"/>
            <a:ext cx="5867400" cy="30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47865" y="1417092"/>
            <a:ext cx="857535" cy="411708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59842" y="2819400"/>
            <a:ext cx="2693158" cy="318448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63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People of Sumer</a:t>
            </a:r>
            <a:br>
              <a:rPr lang="en-US" dirty="0" smtClean="0"/>
            </a:br>
            <a:r>
              <a:rPr lang="en-US" dirty="0" smtClean="0"/>
              <a:t>Were of Three Classes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2760" y="2438400"/>
            <a:ext cx="7162800" cy="461665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Kings, Priests, Government Officials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12260" y="3733800"/>
            <a:ext cx="7543799" cy="830997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Merchants, Farmers, Fishers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1149485" y="5486399"/>
            <a:ext cx="6869348" cy="461665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Enslaved People—worked on farms, and buildings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2687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rivervalleycivilizations.com/images/c_tigriseuphrates_ma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4244049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334000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Tigris and Euphrates Rivers were PERFECT for civilization to grow!</a:t>
            </a:r>
            <a:endParaRPr lang="en-US" sz="3200" dirty="0"/>
          </a:p>
        </p:txBody>
      </p:sp>
      <p:pic>
        <p:nvPicPr>
          <p:cNvPr id="4" name="Picture 5" descr="http://go.hrw.com/atlas/norm_map/world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"/>
            <a:ext cx="427939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191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277</Words>
  <Application>Microsoft Office PowerPoint</Application>
  <PresentationFormat>On-screen Show (4:3)</PresentationFormat>
  <Paragraphs>58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Early Farming Villages…</vt:lpstr>
      <vt:lpstr>PowerPoint Presentation</vt:lpstr>
      <vt:lpstr>Where Did Civilization Develop?</vt:lpstr>
      <vt:lpstr>As Civilizations Grew…</vt:lpstr>
      <vt:lpstr>PowerPoint Presentation</vt:lpstr>
      <vt:lpstr>People of Sumer Were of Three Classes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 in Sumer—”Artisans”</vt:lpstr>
      <vt:lpstr>Men and Woman</vt:lpstr>
      <vt:lpstr>The Sumerians Gave Us Writing</vt:lpstr>
      <vt:lpstr>PowerPoint Presentation</vt:lpstr>
      <vt:lpstr>Science and Mathematics</vt:lpstr>
      <vt:lpstr>PowerPoint Presentation</vt:lpstr>
      <vt:lpstr>PowerPoint Presentation</vt:lpstr>
      <vt:lpstr>Review Video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WLB</dc:creator>
  <cp:lastModifiedBy>Tech Services</cp:lastModifiedBy>
  <cp:revision>58</cp:revision>
  <dcterms:created xsi:type="dcterms:W3CDTF">2012-09-15T20:53:12Z</dcterms:created>
  <dcterms:modified xsi:type="dcterms:W3CDTF">2013-10-07T19:32:17Z</dcterms:modified>
</cp:coreProperties>
</file>